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31" r:id="rId3"/>
    <p:sldId id="11934" r:id="rId4"/>
    <p:sldId id="11935" r:id="rId5"/>
    <p:sldId id="1193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3" autoAdjust="0"/>
    <p:restoredTop sz="94660"/>
  </p:normalViewPr>
  <p:slideViewPr>
    <p:cSldViewPr snapToGrid="0">
      <p:cViewPr varScale="1">
        <p:scale>
          <a:sx n="54" d="100"/>
          <a:sy n="54" d="100"/>
        </p:scale>
        <p:origin x="3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49.svg"/><Relationship Id="rId12" Type="http://schemas.openxmlformats.org/officeDocument/2006/relationships/image" Target="../media/image5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37.sv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9.png"/><Relationship Id="rId5" Type="http://schemas.openxmlformats.org/officeDocument/2006/relationships/image" Target="../media/image18.png"/><Relationship Id="rId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6941714" cy="758022"/>
          </a:xfrm>
        </p:spPr>
        <p:txBody>
          <a:bodyPr/>
          <a:lstStyle/>
          <a:p>
            <a:r>
              <a:rPr lang="en-US" altLang="ja-JP" b="1" kern="100" spc="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77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R="0" defTabSz="797968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defRPr/>
            </a:pPr>
            <a:r>
              <a:rPr lang="ja-JP" altLang="en-US" sz="1600" kern="1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/>
              </a:rPr>
              <a:t>速やかに洞察をもたらす無制限の分析サービス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54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1300" b="1" i="0" u="none" strike="noStrike" cap="none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95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プラットフォーム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1300" b="1" i="0" u="none" strike="noStrike" cap="none" normalizeH="0" baseline="0" noProof="0">
                  <a:ln>
                    <a:noFill/>
                  </a:ln>
                  <a:solidFill>
                    <a:srgbClr val="0078D4"/>
                  </a:solidFill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1300" b="1" i="0" u="none" strike="noStrike" cap="none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591461" y="5453263"/>
              <a:ext cx="1645012" cy="4930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900" b="1" i="0" u="none" strike="noStrike" cap="none" normalizeH="0" baseline="0" noProof="0">
                  <a:ln>
                    <a:noFill/>
                  </a:ln>
                  <a:solidFill>
                    <a:srgbClr val="0078D4"/>
                  </a:solidFill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900" b="1" i="0" u="none" strike="noStrike" cap="none" normalizeH="0" baseline="0" noProof="0">
                  <a:ln>
                    <a:noFill/>
                  </a:ln>
                  <a:solidFill>
                    <a:srgbClr val="0078D4"/>
                  </a:solidFill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Segoe UI" panose="020B0502040204020203" pitchFamily="34" charset="0"/>
                </a:rPr>
                <a:t>エンタープライズ セキュリティ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sz="900" b="1" i="0" u="none" strike="noStrike" cap="none" normalizeH="0" baseline="0" noProof="0">
                  <a:ln>
                    <a:noFill/>
                  </a:ln>
                  <a:solidFill>
                    <a:srgbClr val="0078D4"/>
                  </a:solidFill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Segoe UI" panose="020B0502040204020203" pitchFamily="34" charset="0"/>
                </a:rPr>
                <a:t>分析に最適化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14400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統合された</a:t>
            </a:r>
            <a:r>
              <a:rPr kumimoji="0" lang="ja-JP" sz="1200" b="1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データ レイク</a:t>
            </a: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と Common Data Model への対応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メタストア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セキュリティ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管理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監視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908549"/>
            <a:ext cx="2538413" cy="577981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14400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管理、セキュリティ、監視、</a:t>
            </a:r>
            <a:br>
              <a:rPr kumimoji="0" lang="en-US" alt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メタストアのために統合された</a:t>
            </a:r>
            <a:br>
              <a:rPr kumimoji="0" lang="en-US" alt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0" lang="ja-JP" sz="1200" b="1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プラットフォーム サービス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3649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4424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データ統合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2400" b="0" i="0" u="none" strike="noStrike" cap="none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9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9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anose="020B0502040204020203" pitchFamily="34" charset="0"/>
              </a:rPr>
              <a:t>分析ランタイム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8781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14400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統合分析ランタイムをプロビジョニング済みおよびサーバーレス </a:t>
            </a:r>
            <a:br>
              <a:rPr kumimoji="0" lang="en-US" alt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オンデマンドの形式で利用可能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1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SQL Analytics </a:t>
            </a: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がバッチ処理、ストリーミング処理、対話型処理用に T-SQL を提供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1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Spark</a:t>
            </a: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による、Python、Scala、R、.NET を使用したビッグ データ処理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72362"/>
            <a:ext cx="1252192" cy="38097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プロビジョニング済み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サーバーレス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9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sz="900" b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anose="020B0502040204020203" pitchFamily="34" charset="0"/>
              </a:rPr>
              <a:t>リソース モデル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9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9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anose="020B0502040204020203" pitchFamily="34" charset="0"/>
              </a:rPr>
              <a:t>言語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14400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複数の</a:t>
            </a:r>
            <a:r>
              <a:rPr kumimoji="0" lang="ja-JP" sz="1200" b="1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言語</a:t>
            </a: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でさまざまな分析</a:t>
            </a:r>
            <a:br>
              <a:rPr kumimoji="0" lang="en-US" alt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ワークロードに適合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ja-JP" sz="950" kern="1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エクスペリエンス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2555"/>
            <a:ext cx="1962874" cy="2300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300" b="1" i="0" u="none" strike="noStrike" cap="none" normalizeH="0" baseline="0" noProof="0">
                <a:ln>
                  <a:noFill/>
                </a:ln>
                <a:solidFill>
                  <a:srgbClr val="0078D4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14400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コード不要、コード ファーストの SaaS </a:t>
            </a:r>
            <a:r>
              <a:rPr kumimoji="0" lang="ja-JP" sz="1200" b="1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開発者エクスペリエンス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4424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3246"/>
            <a:ext cx="4090536" cy="3978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>
              <a:lnSpc>
                <a:spcPct val="120000"/>
              </a:lnSpc>
              <a:defRPr/>
            </a:pPr>
            <a:r>
              <a:rPr lang="ja-JP" sz="1100" b="1" kern="100">
                <a:solidFill>
                  <a:srgbClr val="0070C3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人工知能/機械学習/モノのインターネット</a:t>
            </a:r>
          </a:p>
          <a:p>
            <a:pPr marR="0">
              <a:lnSpc>
                <a:spcPct val="120000"/>
              </a:lnSpc>
              <a:defRPr/>
            </a:pPr>
            <a:r>
              <a:rPr lang="ja-JP" sz="1100" b="1" kern="100">
                <a:solidFill>
                  <a:srgbClr val="0070C3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インテリジェント アプリ/ビジネス インテリジェンス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14400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200" b="1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あらゆる規模の分析ワークロード</a:t>
            </a:r>
            <a:r>
              <a:rPr kumimoji="0" lang="ja-JP" sz="1200" i="0" u="none" strike="noStrike" cap="none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に向けて設計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メタストア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セキュリティ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管理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sz="1100" b="0" i="0" u="none" strike="noStrike" cap="none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監視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C2360-AF13-4F87-8664-7C77E26D9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788" y="3624737"/>
            <a:ext cx="365760" cy="36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653ED-C4EF-4711-92AE-EDB9A0879A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385" y="5231200"/>
            <a:ext cx="365760" cy="365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51F29-E556-45F0-908C-7333B64637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6673" y="5231200"/>
            <a:ext cx="365760" cy="365760"/>
          </a:xfrm>
          <a:prstGeom prst="rect">
            <a:avLst/>
          </a:prstGeom>
        </p:spPr>
      </p:pic>
      <p:pic>
        <p:nvPicPr>
          <p:cNvPr id="17" name="Graphic 16" descr="Paper">
            <a:extLst>
              <a:ext uri="{FF2B5EF4-FFF2-40B4-BE49-F238E27FC236}">
                <a16:creationId xmlns:a16="http://schemas.microsoft.com/office/drawing/2014/main" id="{BB6BABFC-95FB-4C81-A04B-E22C47C391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24576" y="5231200"/>
            <a:ext cx="292608" cy="2926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7E15413-9A53-49D9-8DD7-2A9A87D74F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46384" y="5239948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B9B9B-CA9F-48E3-A551-0532D380E9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6968" y="5239948"/>
            <a:ext cx="365760" cy="3657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074F44-EEB9-496E-BE0C-A609F268779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76886" y="5163414"/>
            <a:ext cx="501331" cy="5013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5ED930-7BC6-4D96-BD89-5DE2026487C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11714" y="5171368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6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FCF14BDF-B452-4D32-A5A0-A1AD4F6B15FD}"/>
              </a:ext>
            </a:extLst>
          </p:cNvPr>
          <p:cNvSpPr/>
          <p:nvPr/>
        </p:nvSpPr>
        <p:spPr bwMode="auto">
          <a:xfrm>
            <a:off x="1577785" y="5021922"/>
            <a:ext cx="10487216" cy="1706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600" b="1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保管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651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600" b="1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可視化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ja-JP">
                <a:latin typeface="メイリオ" panose="020B0604030504040204" pitchFamily="50" charset="-128"/>
                <a:ea typeface="メイリオ" panose="020B0604030504040204" pitchFamily="50" charset="-128"/>
              </a:rPr>
              <a:t>最新のデータ ウェアハウス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582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600" b="1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取り込み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384963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600" b="1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準備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11695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600" b="1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変換と強化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38427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600" b="1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提供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861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79827" y="1523332"/>
            <a:ext cx="1712264" cy="9175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13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13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販売</a:t>
            </a:r>
            <a:br>
              <a:rPr lang="en-US" altLang="ja-JP" sz="13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sz="13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トランザクション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58058" y="2584546"/>
            <a:ext cx="1389016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13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13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財務データ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79827" y="3451861"/>
            <a:ext cx="162064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13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13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マーケティング データ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641940" y="1129927"/>
            <a:ext cx="10423060" cy="36057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1871115" y="2578851"/>
            <a:ext cx="1576028" cy="1162512"/>
            <a:chOff x="2471539" y="5038424"/>
            <a:chExt cx="1576028" cy="1162512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471539" y="5596540"/>
              <a:ext cx="1576028" cy="60439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</a:t>
              </a:r>
              <a:br>
                <a:rPr lang="en-US" alt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パイプライン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2719616" y="5188381"/>
            <a:ext cx="2180998" cy="1514587"/>
            <a:chOff x="2180423" y="5034521"/>
            <a:chExt cx="2180998" cy="151458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180423" y="5596540"/>
              <a:ext cx="2180998" cy="95256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ストレージ アカウント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データ レイク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861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3052468" y="4450953"/>
            <a:ext cx="295969" cy="1178885"/>
          </a:xfrm>
          <a:prstGeom prst="bentConnector3">
            <a:avLst>
              <a:gd name="adj1" fmla="val 435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3768146" y="1901187"/>
            <a:ext cx="1332266" cy="1196039"/>
            <a:chOff x="2554760" y="5034521"/>
            <a:chExt cx="1332266" cy="1196039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554760" y="5596540"/>
              <a:ext cx="1332266" cy="63402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SQL </a:t>
              </a: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(サーバーレス)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745237" y="1891288"/>
            <a:ext cx="1296829" cy="1192986"/>
            <a:chOff x="2612382" y="5037574"/>
            <a:chExt cx="1296829" cy="1192986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630" y="5037574"/>
              <a:ext cx="470144" cy="4701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96829" cy="63402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</a:t>
              </a:r>
              <a:br>
                <a:rPr lang="en-US" alt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パイプライン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V="1">
            <a:off x="4028020" y="4892412"/>
            <a:ext cx="85031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7098889" y="1641088"/>
            <a:ext cx="1259302" cy="1162512"/>
            <a:chOff x="2633795" y="5038424"/>
            <a:chExt cx="1259302" cy="1162512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33795" y="5596540"/>
              <a:ext cx="1259302" cy="60439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</a:t>
              </a:r>
              <a:br>
                <a:rPr lang="en-US" alt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パイプライン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9" idx="2"/>
          </p:cNvCxnSpPr>
          <p:nvPr/>
        </p:nvCxnSpPr>
        <p:spPr>
          <a:xfrm flipV="1">
            <a:off x="4028020" y="4892412"/>
            <a:ext cx="311763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439355" y="1637110"/>
            <a:ext cx="2022231" cy="1202040"/>
            <a:chOff x="2233261" y="5034521"/>
            <a:chExt cx="2022231" cy="1202040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233261" y="5632165"/>
              <a:ext cx="2022231" cy="60439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SQL </a:t>
              </a:r>
              <a:br>
                <a:rPr lang="en-US" altLang="ja-JP" sz="11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lang="ja-JP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(プロビジョニング済み)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745280" y="2219534"/>
            <a:ext cx="1274643" cy="1229530"/>
            <a:chOff x="2667151" y="5071818"/>
            <a:chExt cx="1274643" cy="1229530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67151" y="5596540"/>
              <a:ext cx="1274643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8600782" y="2978061"/>
            <a:ext cx="1710032" cy="1196039"/>
            <a:chOff x="2394688" y="5034521"/>
            <a:chExt cx="1710032" cy="1196039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394688" y="5596540"/>
              <a:ext cx="1710032" cy="63402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SQL </a:t>
              </a:r>
              <a:br>
                <a:rPr lang="en-US" alt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(サーバーレス)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0" idx="2"/>
          </p:cNvCxnSpPr>
          <p:nvPr/>
        </p:nvCxnSpPr>
        <p:spPr>
          <a:xfrm flipV="1">
            <a:off x="4028020" y="4892412"/>
            <a:ext cx="538495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442998" y="3019671"/>
            <a:ext cx="963178" cy="4662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または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016903" y="3311099"/>
            <a:ext cx="1738012" cy="1028300"/>
            <a:chOff x="2380698" y="5034521"/>
            <a:chExt cx="1738012" cy="1028300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380698" y="5596540"/>
              <a:ext cx="1738012" cy="46628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Spark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950BC18E-750C-4B71-B634-C55CB6AC1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817806" y="1246885"/>
            <a:ext cx="476250" cy="4762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45D802-EA6E-4B7C-9EE0-7817965E8594}"/>
              </a:ext>
            </a:extLst>
          </p:cNvPr>
          <p:cNvCxnSpPr>
            <a:cxnSpLocks/>
          </p:cNvCxnSpPr>
          <p:nvPr/>
        </p:nvCxnSpPr>
        <p:spPr>
          <a:xfrm>
            <a:off x="3639710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6186E06-BDE4-4163-99CD-CE440F0BA125}"/>
              </a:ext>
            </a:extLst>
          </p:cNvPr>
          <p:cNvCxnSpPr>
            <a:cxnSpLocks/>
          </p:cNvCxnSpPr>
          <p:nvPr/>
        </p:nvCxnSpPr>
        <p:spPr>
          <a:xfrm>
            <a:off x="3831212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11E1227-F937-4C9E-BE48-65C75A1E6F56}"/>
              </a:ext>
            </a:extLst>
          </p:cNvPr>
          <p:cNvCxnSpPr>
            <a:cxnSpLocks/>
          </p:cNvCxnSpPr>
          <p:nvPr/>
        </p:nvCxnSpPr>
        <p:spPr>
          <a:xfrm>
            <a:off x="5903474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E93577-B564-4770-89A7-0B8B3C85EDA2}"/>
              </a:ext>
            </a:extLst>
          </p:cNvPr>
          <p:cNvCxnSpPr>
            <a:cxnSpLocks/>
          </p:cNvCxnSpPr>
          <p:nvPr/>
        </p:nvCxnSpPr>
        <p:spPr>
          <a:xfrm>
            <a:off x="6123551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149FD07-CFC5-4D57-8866-889AA73061E9}"/>
              </a:ext>
            </a:extLst>
          </p:cNvPr>
          <p:cNvCxnSpPr>
            <a:cxnSpLocks/>
          </p:cNvCxnSpPr>
          <p:nvPr/>
        </p:nvCxnSpPr>
        <p:spPr>
          <a:xfrm>
            <a:off x="8192660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6D0BF86-2493-4424-A743-CF7E3C48176B}"/>
              </a:ext>
            </a:extLst>
          </p:cNvPr>
          <p:cNvCxnSpPr>
            <a:cxnSpLocks/>
          </p:cNvCxnSpPr>
          <p:nvPr/>
        </p:nvCxnSpPr>
        <p:spPr>
          <a:xfrm>
            <a:off x="8384162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940DB23-03D2-4087-A4E4-082508B1A27D}"/>
              </a:ext>
            </a:extLst>
          </p:cNvPr>
          <p:cNvCxnSpPr>
            <a:cxnSpLocks/>
          </p:cNvCxnSpPr>
          <p:nvPr/>
        </p:nvCxnSpPr>
        <p:spPr>
          <a:xfrm>
            <a:off x="10450562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09E77D-9864-490A-82E1-39ED67BB9E9E}"/>
              </a:ext>
            </a:extLst>
          </p:cNvPr>
          <p:cNvCxnSpPr>
            <a:cxnSpLocks/>
          </p:cNvCxnSpPr>
          <p:nvPr/>
        </p:nvCxnSpPr>
        <p:spPr>
          <a:xfrm>
            <a:off x="10642064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145A4B-040C-4CCC-BF27-EE50A211DE5E}"/>
              </a:ext>
            </a:extLst>
          </p:cNvPr>
          <p:cNvSpPr/>
          <p:nvPr/>
        </p:nvSpPr>
        <p:spPr>
          <a:xfrm>
            <a:off x="2305565" y="1317302"/>
            <a:ext cx="3173305" cy="34855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b="1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Azure Synapse Analytics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61DC93B-B105-4642-B9E0-F29C47C3E526}"/>
              </a:ext>
            </a:extLst>
          </p:cNvPr>
          <p:cNvSpPr/>
          <p:nvPr/>
        </p:nvSpPr>
        <p:spPr bwMode="auto">
          <a:xfrm>
            <a:off x="3551770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8C011AB4-E0DF-4E22-904B-FBEE9119E3FC}"/>
              </a:ext>
            </a:extLst>
          </p:cNvPr>
          <p:cNvSpPr/>
          <p:nvPr/>
        </p:nvSpPr>
        <p:spPr bwMode="auto">
          <a:xfrm>
            <a:off x="5875549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5AD10B9-C583-4572-94B0-D2255046662D}"/>
              </a:ext>
            </a:extLst>
          </p:cNvPr>
          <p:cNvSpPr/>
          <p:nvPr/>
        </p:nvSpPr>
        <p:spPr bwMode="auto">
          <a:xfrm>
            <a:off x="8085403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8C10096F-B147-452D-8A14-299BF96B6C6D}"/>
              </a:ext>
            </a:extLst>
          </p:cNvPr>
          <p:cNvSpPr/>
          <p:nvPr/>
        </p:nvSpPr>
        <p:spPr bwMode="auto">
          <a:xfrm>
            <a:off x="10386531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E37F92E-E716-405A-B233-04C7090463A5}"/>
              </a:ext>
            </a:extLst>
          </p:cNvPr>
          <p:cNvSpPr/>
          <p:nvPr/>
        </p:nvSpPr>
        <p:spPr bwMode="auto">
          <a:xfrm>
            <a:off x="1252526" y="2705434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973E965-55D7-4B30-9745-B4502393E588}"/>
              </a:ext>
            </a:extLst>
          </p:cNvPr>
          <p:cNvGrpSpPr/>
          <p:nvPr/>
        </p:nvGrpSpPr>
        <p:grpSpPr>
          <a:xfrm>
            <a:off x="6965396" y="3305651"/>
            <a:ext cx="1364440" cy="1196039"/>
            <a:chOff x="2510556" y="5034521"/>
            <a:chExt cx="1364440" cy="1196039"/>
          </a:xfrm>
        </p:grpSpPr>
        <p:pic>
          <p:nvPicPr>
            <p:cNvPr id="125" name="Graphic 149">
              <a:extLst>
                <a:ext uri="{FF2B5EF4-FFF2-40B4-BE49-F238E27FC236}">
                  <a16:creationId xmlns:a16="http://schemas.microsoft.com/office/drawing/2014/main" id="{93CFEF97-B34E-4110-BF0B-413E70A0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F7044A-8746-43A3-86B9-5C22145D2E33}"/>
                </a:ext>
              </a:extLst>
            </p:cNvPr>
            <p:cNvSpPr txBox="1"/>
            <p:nvPr/>
          </p:nvSpPr>
          <p:spPr>
            <a:xfrm>
              <a:off x="2510556" y="5596540"/>
              <a:ext cx="1364440" cy="63402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SQL </a:t>
              </a: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(サーバーレス)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288399-D5B4-43C4-8082-C6C5C18E4D08}"/>
              </a:ext>
            </a:extLst>
          </p:cNvPr>
          <p:cNvGrpSpPr/>
          <p:nvPr/>
        </p:nvGrpSpPr>
        <p:grpSpPr>
          <a:xfrm>
            <a:off x="6128567" y="3304534"/>
            <a:ext cx="1274643" cy="1196039"/>
            <a:chOff x="2612382" y="5034521"/>
            <a:chExt cx="1274643" cy="1196039"/>
          </a:xfrm>
        </p:grpSpPr>
        <p:pic>
          <p:nvPicPr>
            <p:cNvPr id="128" name="Graphic 57">
              <a:extLst>
                <a:ext uri="{FF2B5EF4-FFF2-40B4-BE49-F238E27FC236}">
                  <a16:creationId xmlns:a16="http://schemas.microsoft.com/office/drawing/2014/main" id="{FAE1090B-BB4D-43DD-8514-DEC3631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E90D64F-0D60-404D-BA6D-D37E95A0118B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3402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Spark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EBF8DC-3E16-4685-8EC2-99128EFB2B55}"/>
              </a:ext>
            </a:extLst>
          </p:cNvPr>
          <p:cNvGrpSpPr/>
          <p:nvPr/>
        </p:nvGrpSpPr>
        <p:grpSpPr>
          <a:xfrm>
            <a:off x="5974961" y="1637185"/>
            <a:ext cx="1468826" cy="1318765"/>
            <a:chOff x="2496239" y="5034521"/>
            <a:chExt cx="1468826" cy="1318765"/>
          </a:xfrm>
        </p:grpSpPr>
        <p:pic>
          <p:nvPicPr>
            <p:cNvPr id="131" name="Graphic 57">
              <a:extLst>
                <a:ext uri="{FF2B5EF4-FFF2-40B4-BE49-F238E27FC236}">
                  <a16:creationId xmlns:a16="http://schemas.microsoft.com/office/drawing/2014/main" id="{9152D512-4EB3-4303-97C0-80CC3507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1F8165F-204A-4964-9FBF-780475E14A6A}"/>
                </a:ext>
              </a:extLst>
            </p:cNvPr>
            <p:cNvSpPr txBox="1"/>
            <p:nvPr/>
          </p:nvSpPr>
          <p:spPr>
            <a:xfrm>
              <a:off x="2496239" y="5596540"/>
              <a:ext cx="1468826" cy="75674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SQL </a:t>
              </a: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(プロビジョニング済み)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F54385-E716-4CBE-BC11-F0FE0C4EB928}"/>
              </a:ext>
            </a:extLst>
          </p:cNvPr>
          <p:cNvSpPr txBox="1"/>
          <p:nvPr/>
        </p:nvSpPr>
        <p:spPr>
          <a:xfrm>
            <a:off x="6789782" y="3013512"/>
            <a:ext cx="930236" cy="4662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または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8FEE79-B352-47EB-9B36-172EB8F6A4F0}"/>
              </a:ext>
            </a:extLst>
          </p:cNvPr>
          <p:cNvCxnSpPr/>
          <p:nvPr/>
        </p:nvCxnSpPr>
        <p:spPr>
          <a:xfrm>
            <a:off x="2404024" y="1577025"/>
            <a:ext cx="9549098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35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ja-JP">
                <a:latin typeface="メイリオ" panose="020B0604030504040204" pitchFamily="50" charset="-128"/>
                <a:ea typeface="メイリオ" panose="020B0604030504040204" pitchFamily="50" charset="-128"/>
              </a:rPr>
              <a:t>ストリーム データの処理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644785" y="1498837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13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13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ツイート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708691" y="3953353"/>
            <a:ext cx="1522690" cy="115262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13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IoT センサー</a:t>
            </a:r>
          </a:p>
          <a:p>
            <a:pPr algn="ctr">
              <a:spcAft>
                <a:spcPts val="600"/>
              </a:spcAft>
            </a:pPr>
            <a:r>
              <a:rPr lang="ja-JP" sz="13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店舗内の</a:t>
            </a:r>
            <a:br>
              <a:rPr lang="en-US" altLang="ja-JP" sz="13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sz="13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トラフィック データ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5240556" y="3015868"/>
            <a:ext cx="2052874" cy="1472653"/>
            <a:chOff x="2244485" y="5034521"/>
            <a:chExt cx="2052874" cy="1472653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244485" y="5596540"/>
              <a:ext cx="2052874" cy="91063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ストレージ アカウント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データ レイク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2082800" y="1638537"/>
            <a:ext cx="1571806" cy="1548058"/>
            <a:chOff x="2463801" y="5034521"/>
            <a:chExt cx="1571806" cy="1548058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463801" y="5596540"/>
              <a:ext cx="1571806" cy="98603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Twitter </a:t>
              </a:r>
              <a:br>
                <a:rPr lang="en-US" alt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フィード </a:t>
              </a:r>
              <a:br>
                <a:rPr lang="en-US" alt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コンシューマー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7929442" y="1718139"/>
            <a:ext cx="1599188" cy="1587705"/>
            <a:chOff x="2450110" y="5071818"/>
            <a:chExt cx="1599188" cy="1587705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450110" y="5596540"/>
              <a:ext cx="1599188" cy="106298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ダッシュボードとレポート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4249187" y="1629239"/>
            <a:ext cx="1274643" cy="1395709"/>
            <a:chOff x="2612382" y="5034521"/>
            <a:chExt cx="1274643" cy="1395709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3369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データの処理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3216972" y="1635317"/>
            <a:ext cx="1362286" cy="1395709"/>
            <a:chOff x="2568561" y="5034521"/>
            <a:chExt cx="1362286" cy="1395709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568561" y="5596540"/>
              <a:ext cx="1362286" cy="83369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Event Hub</a:t>
              </a:r>
              <a:r>
                <a:rPr lang="en-US" altLang="ja-JP" sz="11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</a:t>
              </a:r>
              <a:endParaRPr lang="ja-JP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ストリーミング データ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2369992" y="4192282"/>
            <a:ext cx="1773838" cy="1395709"/>
            <a:chOff x="2362785" y="5034521"/>
            <a:chExt cx="1773838" cy="1395709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362785" y="5596540"/>
              <a:ext cx="1773838" cy="83369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ja-JP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ストリーミング </a:t>
              </a:r>
              <a:br>
                <a:rPr lang="en-US" altLang="ja-JP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lang="ja-JP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データ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2" idx="3"/>
            <a:endCxn id="103" idx="2"/>
          </p:cNvCxnSpPr>
          <p:nvPr/>
        </p:nvCxnSpPr>
        <p:spPr>
          <a:xfrm flipV="1">
            <a:off x="3496034" y="3024948"/>
            <a:ext cx="1390475" cy="14054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5125632" y="1867364"/>
            <a:ext cx="1121141" cy="11485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21C33B-DA73-427F-9DF1-21B2F0EF93D1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H="1">
            <a:off x="6764320" y="-247574"/>
            <a:ext cx="88900" cy="3842527"/>
          </a:xfrm>
          <a:prstGeom prst="bentConnector3">
            <a:avLst>
              <a:gd name="adj1" fmla="val -257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3EA073-89F6-432E-ACA1-C7E2F596CE42}"/>
              </a:ext>
            </a:extLst>
          </p:cNvPr>
          <p:cNvGrpSpPr/>
          <p:nvPr/>
        </p:nvGrpSpPr>
        <p:grpSpPr>
          <a:xfrm>
            <a:off x="6202334" y="1681152"/>
            <a:ext cx="1932924" cy="1193025"/>
            <a:chOff x="2283242" y="5037535"/>
            <a:chExt cx="1932924" cy="1193025"/>
          </a:xfrm>
        </p:grpSpPr>
        <p:pic>
          <p:nvPicPr>
            <p:cNvPr id="97" name="Graphic 149">
              <a:extLst>
                <a:ext uri="{FF2B5EF4-FFF2-40B4-BE49-F238E27FC236}">
                  <a16:creationId xmlns:a16="http://schemas.microsoft.com/office/drawing/2014/main" id="{A87ED48C-441B-4C96-9AF6-B5BEAFE6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7535"/>
              <a:ext cx="470221" cy="47022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8B562D-3B11-4EF7-B4ED-C7B659D18154}"/>
                </a:ext>
              </a:extLst>
            </p:cNvPr>
            <p:cNvSpPr txBox="1"/>
            <p:nvPr/>
          </p:nvSpPr>
          <p:spPr>
            <a:xfrm>
              <a:off x="2283242" y="5596540"/>
              <a:ext cx="1932924" cy="63402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ja-JP" sz="11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Synapse SQL </a:t>
              </a:r>
              <a:br>
                <a:rPr lang="en-US" altLang="ja-JP" sz="11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lang="ja-JP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(プロビジョニング済み)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361DB4E-B968-4CF2-8EA7-16D32A70D5DB}"/>
              </a:ext>
            </a:extLst>
          </p:cNvPr>
          <p:cNvCxnSpPr>
            <a:cxnSpLocks/>
            <a:stCxn id="27" idx="3"/>
            <a:endCxn id="98" idx="2"/>
          </p:cNvCxnSpPr>
          <p:nvPr/>
        </p:nvCxnSpPr>
        <p:spPr>
          <a:xfrm flipV="1">
            <a:off x="6484898" y="2874177"/>
            <a:ext cx="683898" cy="37981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8B6EDE-4FF4-4A42-BA90-AB1605054FA8}"/>
              </a:ext>
            </a:extLst>
          </p:cNvPr>
          <p:cNvCxnSpPr>
            <a:cxnSpLocks/>
            <a:stCxn id="97" idx="3"/>
            <a:endCxn id="89" idx="1"/>
          </p:cNvCxnSpPr>
          <p:nvPr/>
        </p:nvCxnSpPr>
        <p:spPr>
          <a:xfrm>
            <a:off x="7404904" y="1916263"/>
            <a:ext cx="1124302" cy="27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B38113-717A-445A-9E34-44CA7132C5B1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4137238" y="1867364"/>
            <a:ext cx="512144" cy="60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144C23-A11A-4D94-B929-A8B41B735D68}"/>
              </a:ext>
            </a:extLst>
          </p:cNvPr>
          <p:cNvCxnSpPr>
            <a:cxnSpLocks/>
            <a:stCxn id="46" idx="3"/>
            <a:endCxn id="108" idx="1"/>
          </p:cNvCxnSpPr>
          <p:nvPr/>
        </p:nvCxnSpPr>
        <p:spPr>
          <a:xfrm flipV="1">
            <a:off x="3107826" y="1873442"/>
            <a:ext cx="553162" cy="32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A87766-A79A-48DC-BDDC-1FA2D99D0C26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2167475" y="1876662"/>
            <a:ext cx="464101" cy="22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4C27B1-518E-4336-99C8-0CF4DC6F72E8}"/>
              </a:ext>
            </a:extLst>
          </p:cNvPr>
          <p:cNvCxnSpPr>
            <a:cxnSpLocks/>
            <a:stCxn id="20" idx="3"/>
            <a:endCxn id="122" idx="1"/>
          </p:cNvCxnSpPr>
          <p:nvPr/>
        </p:nvCxnSpPr>
        <p:spPr>
          <a:xfrm flipV="1">
            <a:off x="2231381" y="4430407"/>
            <a:ext cx="788403" cy="992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743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2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Azure Machine Learning または Azure Synapse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ノートブック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6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モデルの</a:t>
            </a:r>
            <a:br>
              <a:rPr lang="en-US" alt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</a:b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トレーニング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6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ONNX への変換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6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ストレージへの</a:t>
            </a:r>
            <a:br>
              <a:rPr lang="en-US" alt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</a:b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エクスポート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ストレージ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モデル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52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Azure Synapse 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804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SQL スクリプト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6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モデルの読み取り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6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テーブルへの</a:t>
            </a:r>
            <a:br>
              <a:rPr lang="en-US" alt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</a:b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読み込み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6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予測の挿入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52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Azure Synapse SQL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45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SQL スクリプト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6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テーブルからの</a:t>
            </a:r>
            <a:br>
              <a:rPr lang="en-US" alt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</a:b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モデルの読み込み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16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rPr>
              <a:t>予測の使用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398204"/>
            <a:ext cx="2491975" cy="637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モデルの作成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398204"/>
            <a:ext cx="2491975" cy="637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モデルの登録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398204"/>
            <a:ext cx="2491975" cy="637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モデルの使用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2">
            <a:extLst>
              <a:ext uri="{FF2B5EF4-FFF2-40B4-BE49-F238E27FC236}">
                <a16:creationId xmlns:a16="http://schemas.microsoft.com/office/drawing/2014/main" id="{636A7C66-678B-4435-A710-7A92C0A6B39C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ja-JP">
                <a:latin typeface="メイリオ" panose="020B0604030504040204" pitchFamily="50" charset="-128"/>
                <a:ea typeface="メイリオ" panose="020B0604030504040204" pitchFamily="50" charset="-128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MS Mincho"/>
        <a:cs typeface=""/>
      </a:majorFont>
      <a:minorFont>
        <a:latin typeface="Segoe UI"/>
        <a:ea typeface="MS Mincho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370</Words>
  <Application>Microsoft Office PowerPoint</Application>
  <PresentationFormat>ワイド画面</PresentationFormat>
  <Paragraphs>111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2" baseType="lpstr">
      <vt:lpstr>メイリオ</vt:lpstr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</dc:title>
  <dc:creator>Zoiner Tejada</dc:creator>
  <cp:lastModifiedBy>SunFlare</cp:lastModifiedBy>
  <cp:revision>108</cp:revision>
  <dcterms:created xsi:type="dcterms:W3CDTF">2020-03-18T15:56:09Z</dcterms:created>
  <dcterms:modified xsi:type="dcterms:W3CDTF">2020-09-10T06:26:37Z</dcterms:modified>
</cp:coreProperties>
</file>